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769" r:id="rId5"/>
  </p:sldMasterIdLst>
  <p:notesMasterIdLst>
    <p:notesMasterId r:id="rId31"/>
  </p:notesMasterIdLst>
  <p:handoutMasterIdLst>
    <p:handoutMasterId r:id="rId32"/>
  </p:handoutMasterIdLst>
  <p:sldIdLst>
    <p:sldId id="669" r:id="rId6"/>
    <p:sldId id="262" r:id="rId7"/>
    <p:sldId id="753" r:id="rId8"/>
    <p:sldId id="754" r:id="rId9"/>
    <p:sldId id="755" r:id="rId10"/>
    <p:sldId id="756" r:id="rId11"/>
    <p:sldId id="757" r:id="rId12"/>
    <p:sldId id="758" r:id="rId13"/>
    <p:sldId id="759" r:id="rId14"/>
    <p:sldId id="760" r:id="rId15"/>
    <p:sldId id="761" r:id="rId16"/>
    <p:sldId id="762" r:id="rId17"/>
    <p:sldId id="763" r:id="rId18"/>
    <p:sldId id="764" r:id="rId19"/>
    <p:sldId id="765" r:id="rId20"/>
    <p:sldId id="766" r:id="rId21"/>
    <p:sldId id="767" r:id="rId22"/>
    <p:sldId id="768" r:id="rId23"/>
    <p:sldId id="769" r:id="rId24"/>
    <p:sldId id="770" r:id="rId25"/>
    <p:sldId id="772" r:id="rId26"/>
    <p:sldId id="771" r:id="rId27"/>
    <p:sldId id="773" r:id="rId28"/>
    <p:sldId id="774" r:id="rId29"/>
    <p:sldId id="720" r:id="rId30"/>
  </p:sldIdLst>
  <p:sldSz cx="12192000" cy="6858000"/>
  <p:notesSz cx="6669088" cy="9872663"/>
  <p:embeddedFontLst>
    <p:embeddedFont>
      <p:font typeface="Arial Black" panose="020B0604020202020204" pitchFamily="34" charset="0"/>
      <p:bold r:id="rId33"/>
    </p:embeddedFont>
    <p:embeddedFont>
      <p:font typeface="Calibri" panose="020F0502020204030204" pitchFamily="34" charset="0"/>
      <p:regular r:id="rId34"/>
      <p:bold r:id="rId35"/>
      <p:italic r:id="rId36"/>
      <p:boldItalic r:id="rId37"/>
    </p:embeddedFont>
    <p:embeddedFont>
      <p:font typeface="Franklin Gothic Book" panose="020B0503020102020204" pitchFamily="34" charset="0"/>
      <p:regular r:id="rId38"/>
      <p:italic r:id="rId39"/>
    </p:embeddedFont>
    <p:embeddedFont>
      <p:font typeface="Oswald" pitchFamily="2" charset="77"/>
      <p:regular r:id="rId40"/>
      <p:bold r:id="rId41"/>
    </p:embeddedFont>
    <p:embeddedFont>
      <p:font typeface="Posterama" panose="020B0504020200020000"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Slab" pitchFamily="2" charset="0"/>
      <p:regular r:id="rId50"/>
      <p:bold r:id="rId51"/>
    </p:embeddedFont>
    <p:embeddedFont>
      <p:font typeface="Sabon Next LT" panose="02000500000000000000" pitchFamily="2"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Black" panose="020B0502040204020203" pitchFamily="34" charset="0"/>
      <p:bold r:id="rId60"/>
      <p:italic r:id="rId61"/>
      <p:boldItalic r:id="rId62"/>
    </p:embeddedFont>
    <p:embeddedFont>
      <p:font typeface="Segoe UI Semibold" panose="020B0502040204020203" pitchFamily="34" charset="0"/>
      <p:regular r:id="rId63"/>
      <p:bold r:id="rId64"/>
      <p:italic r:id="rId65"/>
      <p:boldItalic r:id="rId66"/>
    </p:embeddedFont>
    <p:embeddedFont>
      <p:font typeface="Segoe UI Semilight" panose="020B0502040204020203" pitchFamily="34" charset="0"/>
      <p:regular r:id="rId67"/>
      <p: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cture 1" id="{ACC24B29-0CC7-491A-A98A-CF7CBDBE501E}">
          <p14:sldIdLst>
            <p14:sldId id="669"/>
            <p14:sldId id="26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2"/>
            <p14:sldId id="771"/>
            <p14:sldId id="773"/>
            <p14:sldId id="774"/>
            <p14:sldId id="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8B"/>
    <a:srgbClr val="009DD9"/>
    <a:srgbClr val="55A839"/>
    <a:srgbClr val="F78D7C"/>
    <a:srgbClr val="8DD6C1"/>
    <a:srgbClr val="9EE2CF"/>
    <a:srgbClr val="34AC8B"/>
    <a:srgbClr val="27CED7"/>
    <a:srgbClr val="FFFF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51" autoAdjust="0"/>
    <p:restoredTop sz="93792" autoAdjust="0"/>
  </p:normalViewPr>
  <p:slideViewPr>
    <p:cSldViewPr snapToGrid="0">
      <p:cViewPr varScale="1">
        <p:scale>
          <a:sx n="109" d="100"/>
          <a:sy n="109" d="100"/>
        </p:scale>
        <p:origin x="184" y="280"/>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Master" Target="slideMasters/slideMaster2.xml"/><Relationship Id="rId61" Type="http://schemas.openxmlformats.org/officeDocument/2006/relationships/font" Target="fonts/font2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9.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5.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534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3777607" y="2"/>
            <a:ext cx="2889938" cy="495347"/>
          </a:xfrm>
          <a:prstGeom prst="rect">
            <a:avLst/>
          </a:prstGeom>
        </p:spPr>
        <p:txBody>
          <a:bodyPr vert="horz" lIns="94229" tIns="47114" rIns="94229" bIns="47114" rtlCol="0"/>
          <a:lstStyle>
            <a:lvl1pPr algn="r">
              <a:defRPr sz="1200"/>
            </a:lvl1pPr>
          </a:lstStyle>
          <a:p>
            <a:fld id="{7CCA049B-3A46-4BDA-A8F5-2925B00FE570}" type="datetimeFigureOut">
              <a:rPr lang="en-US" smtClean="0"/>
              <a:t>8/30/21</a:t>
            </a:fld>
            <a:endParaRPr lang="en-US"/>
          </a:p>
        </p:txBody>
      </p:sp>
      <p:sp>
        <p:nvSpPr>
          <p:cNvPr id="4" name="Footer Placeholder 3"/>
          <p:cNvSpPr>
            <a:spLocks noGrp="1"/>
          </p:cNvSpPr>
          <p:nvPr>
            <p:ph type="ftr" sz="quarter" idx="2"/>
          </p:nvPr>
        </p:nvSpPr>
        <p:spPr>
          <a:xfrm>
            <a:off x="0" y="9377317"/>
            <a:ext cx="2889938" cy="49534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377317"/>
            <a:ext cx="2889938" cy="49534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534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3777607" y="2"/>
            <a:ext cx="2889938" cy="495347"/>
          </a:xfrm>
          <a:prstGeom prst="rect">
            <a:avLst/>
          </a:prstGeom>
        </p:spPr>
        <p:txBody>
          <a:bodyPr vert="horz" lIns="94229" tIns="47114" rIns="94229" bIns="47114" rtlCol="0"/>
          <a:lstStyle>
            <a:lvl1pPr algn="r">
              <a:defRPr sz="1200"/>
            </a:lvl1pPr>
          </a:lstStyle>
          <a:p>
            <a:fld id="{44C46CEC-428A-4DD0-A7C7-21AF8DE33E93}" type="datetimeFigureOut">
              <a:rPr lang="en-US" smtClean="0"/>
              <a:t>8/30/21</a:t>
            </a:fld>
            <a:endParaRPr lang="en-US"/>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666909" y="4751219"/>
            <a:ext cx="5335270" cy="388736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889938" cy="49534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377317"/>
            <a:ext cx="2889938" cy="49534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41148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73421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8148699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721425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15166643"/>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623060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92807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82799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000249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4877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4950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84341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67712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68" r:id="rId11"/>
    <p:sldLayoutId id="2147483716" r:id="rId12"/>
    <p:sldLayoutId id="2147483735" r:id="rId13"/>
    <p:sldLayoutId id="2147483700" r:id="rId14"/>
    <p:sldLayoutId id="2147483734" r:id="rId15"/>
    <p:sldLayoutId id="2147483701" r:id="rId16"/>
    <p:sldLayoutId id="2147483736" r:id="rId17"/>
    <p:sldLayoutId id="2147483733" r:id="rId18"/>
    <p:sldLayoutId id="2147483767"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4" r:id="rId28"/>
    <p:sldLayoutId id="2147483781" r:id="rId29"/>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8/30/21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804986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7DA1-FB47-4AA3-92EE-E25F72DB691D}"/>
              </a:ext>
            </a:extLst>
          </p:cNvPr>
          <p:cNvSpPr>
            <a:spLocks noGrp="1"/>
          </p:cNvSpPr>
          <p:nvPr>
            <p:ph type="ctrTitle"/>
          </p:nvPr>
        </p:nvSpPr>
        <p:spPr>
          <a:xfrm>
            <a:off x="3491831" y="1453075"/>
            <a:ext cx="5208335" cy="3951851"/>
          </a:xfrm>
        </p:spPr>
        <p:txBody>
          <a:bodyPr/>
          <a:lstStyle/>
          <a:p>
            <a:br>
              <a:rPr lang="en-GB" sz="6600" spc="-150" dirty="0">
                <a:latin typeface="Oswald" panose="020B0604020202020204" charset="0"/>
              </a:rPr>
            </a:br>
            <a:r>
              <a:rPr lang="en-GB" sz="6600" spc="-150" dirty="0">
                <a:latin typeface="Oswald" panose="020B0604020202020204" charset="0"/>
              </a:rPr>
              <a:t>The Research Process </a:t>
            </a:r>
            <a:br>
              <a:rPr lang="en-GB" sz="6600" spc="-150" dirty="0">
                <a:solidFill>
                  <a:schemeClr val="accent3">
                    <a:lumMod val="75000"/>
                  </a:schemeClr>
                </a:solidFill>
                <a:latin typeface="Oswald" panose="020B0604020202020204" charset="0"/>
              </a:rPr>
            </a:br>
            <a:endParaRPr lang="en-GB" sz="6600" spc="-150" dirty="0">
              <a:solidFill>
                <a:schemeClr val="accent3">
                  <a:lumMod val="75000"/>
                </a:schemeClr>
              </a:solidFill>
              <a:latin typeface="Oswald" panose="020B0604020202020204" charset="0"/>
            </a:endParaRPr>
          </a:p>
        </p:txBody>
      </p:sp>
    </p:spTree>
    <p:extLst>
      <p:ext uri="{BB962C8B-B14F-4D97-AF65-F5344CB8AC3E}">
        <p14:creationId xmlns:p14="http://schemas.microsoft.com/office/powerpoint/2010/main" val="300767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Statement of the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 heart or DNA of any research is the statement of the problem. A "Problem Statement" is a description of a difficulty or lack that needs to be solved or at least researched to see whether a solution can be found.</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It describes, in general, the basis for your research idea. It is needed to make the research problem compelling if people have to read or accept your study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When articulating a statement of the problem, it is critically important to make sure that the statement of the problem is specific enough to avoid confusion and to indicate clearly what the critical problems are. </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4008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Statement of the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is the problem like in terms of severity?</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(Child sexual abuse, juvenile delinquency, attitude towards homosexuality, HIV/AIDS, prostitution, crime)</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Where is the problem (government, society, education, geographical such as Western province, </a:t>
            </a:r>
            <a:r>
              <a:rPr lang="en-GB" sz="2800" b="0" dirty="0" err="1">
                <a:solidFill>
                  <a:prstClr val="black"/>
                </a:solidFill>
                <a:latin typeface="Posterama" panose="020B0502040204020203" pitchFamily="34" charset="0"/>
                <a:cs typeface="Posterama" panose="020B0502040204020203" pitchFamily="34" charset="0"/>
              </a:rPr>
              <a:t>Luapula</a:t>
            </a:r>
            <a:r>
              <a:rPr lang="en-GB" sz="2800" b="0" dirty="0">
                <a:solidFill>
                  <a:prstClr val="black"/>
                </a:solidFill>
                <a:latin typeface="Posterama" panose="020B0502040204020203" pitchFamily="34" charset="0"/>
                <a:cs typeface="Posterama" panose="020B0502040204020203" pitchFamily="34" charset="0"/>
              </a:rPr>
              <a:t> etc</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is the deviation like from the norm?</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has been done before to address the problem?</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gaps are there and what areas need filling the gap?</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are the important unresolved or unknown issues in this field</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In a sentence or two, how is your proposed study solve the problem in terms of the methodology you will.</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58275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Research questions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Research Questions are statements that need answers within the phenomenon to be studied. Research is all about answering research questions.</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Research questions cover different aspects of the research problem and they help to insure that the investigation is followed in a coherent and logical manner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Questions act as bounds for your research inquiry</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7214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Research questions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When phrasing research questions, researchers have to be careful not to construct questions that would make it difficult for them to conduct the study. For example if you ask questions like: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Does marital violence have any effects on the children? Is marital violence common? Do men perpetuate marital violence?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These kinds of questions demand a ‘</a:t>
            </a:r>
            <a:r>
              <a:rPr lang="en-GB" sz="2800" b="0" dirty="0">
                <a:solidFill>
                  <a:srgbClr val="FF0000"/>
                </a:solidFill>
                <a:latin typeface="Posterama" panose="020B0502040204020203" pitchFamily="34" charset="0"/>
                <a:cs typeface="Posterama" panose="020B0502040204020203" pitchFamily="34" charset="0"/>
              </a:rPr>
              <a:t>yes</a:t>
            </a:r>
            <a:r>
              <a:rPr lang="en-GB" sz="2800" b="0" dirty="0">
                <a:solidFill>
                  <a:prstClr val="black"/>
                </a:solidFill>
                <a:latin typeface="Posterama" panose="020B0502040204020203" pitchFamily="34" charset="0"/>
                <a:cs typeface="Posterama" panose="020B0502040204020203" pitchFamily="34" charset="0"/>
              </a:rPr>
              <a:t>’ and ‘</a:t>
            </a:r>
            <a:r>
              <a:rPr lang="en-GB" sz="2800" b="0" dirty="0">
                <a:solidFill>
                  <a:srgbClr val="FF0000"/>
                </a:solidFill>
                <a:latin typeface="Posterama" panose="020B0502040204020203" pitchFamily="34" charset="0"/>
                <a:cs typeface="Posterama" panose="020B0502040204020203" pitchFamily="34" charset="0"/>
              </a:rPr>
              <a:t>no</a:t>
            </a:r>
            <a:r>
              <a:rPr lang="en-GB" sz="2800" b="0" dirty="0">
                <a:solidFill>
                  <a:prstClr val="black"/>
                </a:solidFill>
                <a:latin typeface="Posterama" panose="020B0502040204020203" pitchFamily="34" charset="0"/>
                <a:cs typeface="Posterama" panose="020B0502040204020203" pitchFamily="34" charset="0"/>
              </a:rPr>
              <a:t>’ and therefore not worthy a research. It is for this reason that that you should construct your research questions based on: </a:t>
            </a:r>
            <a:r>
              <a:rPr lang="en-GB" sz="2800" b="0" dirty="0">
                <a:solidFill>
                  <a:srgbClr val="FF0000"/>
                </a:solidFill>
                <a:latin typeface="Posterama" panose="020B0502040204020203" pitchFamily="34" charset="0"/>
                <a:cs typeface="Posterama" panose="020B0502040204020203" pitchFamily="34" charset="0"/>
              </a:rPr>
              <a:t>what</a:t>
            </a:r>
            <a:r>
              <a:rPr lang="en-GB" sz="2800" b="0" dirty="0">
                <a:solidFill>
                  <a:prstClr val="black"/>
                </a:solidFill>
                <a:latin typeface="Posterama" panose="020B0502040204020203" pitchFamily="34" charset="0"/>
                <a:cs typeface="Posterama" panose="020B0502040204020203" pitchFamily="34" charset="0"/>
              </a:rPr>
              <a:t>, </a:t>
            </a:r>
            <a:r>
              <a:rPr lang="en-GB" sz="2800" b="0" dirty="0">
                <a:solidFill>
                  <a:srgbClr val="FF0000"/>
                </a:solidFill>
                <a:latin typeface="Posterama" panose="020B0502040204020203" pitchFamily="34" charset="0"/>
                <a:cs typeface="Posterama" panose="020B0502040204020203" pitchFamily="34" charset="0"/>
              </a:rPr>
              <a:t>why</a:t>
            </a:r>
            <a:r>
              <a:rPr lang="en-GB" sz="2800" b="0" dirty="0">
                <a:solidFill>
                  <a:prstClr val="black"/>
                </a:solidFill>
                <a:latin typeface="Posterama" panose="020B0502040204020203" pitchFamily="34" charset="0"/>
                <a:cs typeface="Posterama" panose="020B0502040204020203" pitchFamily="34" charset="0"/>
              </a:rPr>
              <a:t> and </a:t>
            </a:r>
            <a:r>
              <a:rPr lang="en-GB" sz="2800" b="0" dirty="0">
                <a:solidFill>
                  <a:srgbClr val="FF0000"/>
                </a:solidFill>
                <a:latin typeface="Posterama" panose="020B0502040204020203" pitchFamily="34" charset="0"/>
                <a:cs typeface="Posterama" panose="020B0502040204020203" pitchFamily="34" charset="0"/>
              </a:rPr>
              <a:t>how</a:t>
            </a:r>
            <a:r>
              <a:rPr lang="en-GB" sz="2800" b="0" dirty="0">
                <a:solidFill>
                  <a:prstClr val="black"/>
                </a:solidFill>
                <a:latin typeface="Posterama" panose="020B0502040204020203" pitchFamily="34" charset="0"/>
                <a:cs typeface="Posterama" panose="020B0502040204020203" pitchFamily="34" charset="0"/>
              </a:rPr>
              <a:t> types of questions.</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40604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What questions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questions lead you to explore, describe or investigate phenomena.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You could ask for example, what are the effects of marital violence on children, what type of men perpetuate marital violence?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are the socio-economic characteristics of commercial sex workers?</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To what extent does family size influence socioeconomic status</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60801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Why questions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questions are concerned with understanding or explaining some phenomena like its regularities or irregularities.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For example you could ask “why do men perpetuate marital violence?”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are there kids on the street?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do most men shun male circumcision?</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are early </a:t>
            </a:r>
            <a:r>
              <a:rPr lang="en-GB" sz="2800" b="0" dirty="0" err="1">
                <a:solidFill>
                  <a:prstClr val="black"/>
                </a:solidFill>
                <a:latin typeface="Posterama" panose="020B0502040204020203" pitchFamily="34" charset="0"/>
                <a:cs typeface="Posterama" panose="020B0502040204020203" pitchFamily="34" charset="0"/>
              </a:rPr>
              <a:t>marrieges</a:t>
            </a:r>
            <a:r>
              <a:rPr lang="en-GB" sz="2800" b="0" dirty="0">
                <a:solidFill>
                  <a:prstClr val="black"/>
                </a:solidFill>
                <a:latin typeface="Posterama" panose="020B0502040204020203" pitchFamily="34" charset="0"/>
                <a:cs typeface="Posterama" panose="020B0502040204020203" pitchFamily="34" charset="0"/>
              </a:rPr>
              <a:t> more prevalent in Zambia?</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88195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How questions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How questions are concerned with practical out comes, evaluation and interventions.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How questions tend to cover things that border on mechanisms in which change might come about.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For example: “How can the problem of marital violence be solved?” how can problem of street kids be managed?</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01008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fontScale="90000"/>
          </a:bodyPr>
          <a:lstStyle/>
          <a:p>
            <a:r>
              <a:rPr lang="en-GB" sz="4400" b="1" dirty="0">
                <a:solidFill>
                  <a:schemeClr val="bg1"/>
                </a:solidFill>
                <a:latin typeface="Sabon Next LT" panose="02000500000000000000" pitchFamily="2" charset="0"/>
                <a:cs typeface="Sabon Next LT" panose="02000500000000000000" pitchFamily="2" charset="0"/>
              </a:rPr>
              <a:t>Example: Students’ attitudes towards voluntary counselling and testing (VCT)</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is the extent of VCT up take among students at the University of Zambia?</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type of students have a negative or positive attitude towards VCT</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do students have a negative attitude towards VCT?</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How can student’s attitude towards VCT be improved? </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60151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fontScale="90000"/>
          </a:bodyPr>
          <a:lstStyle/>
          <a:p>
            <a:r>
              <a:rPr lang="en-GB" sz="4400" b="1" dirty="0">
                <a:solidFill>
                  <a:schemeClr val="bg1"/>
                </a:solidFill>
                <a:latin typeface="Sabon Next LT" panose="02000500000000000000" pitchFamily="2" charset="0"/>
                <a:cs typeface="Sabon Next LT" panose="02000500000000000000" pitchFamily="2" charset="0"/>
              </a:rPr>
              <a:t>Night Life: Experiences of commercial sex work among women in Lusaka</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are the socio-demographic characteristics of women who engage in commercial sex work?</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How is commercial sex work done?</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What are the challenges of commercial sex work?</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Why do women engage in commercial sex work?</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How can the problem of commercial sex work be solved?</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61546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Research objectives</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Research objectives must follow from research questions.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 purpose of objectives in social science research is to give a direction on the kind of research design to be adopted and the data collection and analytic methods to be used in your study.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Objectives also help researchers to remain focused in their study.</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26125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DBB8B3-D8E4-47B8-99F4-85784E7A26EF}"/>
              </a:ext>
            </a:extLst>
          </p:cNvPr>
          <p:cNvSpPr/>
          <p:nvPr/>
        </p:nvSpPr>
        <p:spPr>
          <a:xfrm>
            <a:off x="5990897" y="0"/>
            <a:ext cx="6201103" cy="6858000"/>
          </a:xfrm>
          <a:prstGeom prst="rect">
            <a:avLst/>
          </a:prstGeom>
          <a:solidFill>
            <a:srgbClr val="002060"/>
          </a:solidFill>
        </p:spPr>
        <p:style>
          <a:lnRef idx="2">
            <a:schemeClr val="accent3"/>
          </a:lnRef>
          <a:fillRef idx="1">
            <a:schemeClr val="lt1"/>
          </a:fillRef>
          <a:effectRef idx="0">
            <a:schemeClr val="accent3"/>
          </a:effectRef>
          <a:fontRef idx="minor">
            <a:schemeClr val="dk1"/>
          </a:fontRef>
        </p:style>
        <p:txBody>
          <a:bodyPr rtlCol="0" anchor="ctr"/>
          <a:lstStyle/>
          <a:p>
            <a:endParaRPr lang="en-AU" sz="2800" b="1" dirty="0">
              <a:solidFill>
                <a:schemeClr val="bg1"/>
              </a:solidFill>
              <a:latin typeface="Sabon Next LT" panose="02000500000000000000" pitchFamily="2" charset="0"/>
              <a:cs typeface="Sabon Next LT" panose="02000500000000000000" pitchFamily="2" charset="0"/>
            </a:endParaRPr>
          </a:p>
          <a:p>
            <a:endParaRPr lang="en-AU" sz="2800" b="1" dirty="0">
              <a:solidFill>
                <a:schemeClr val="bg1"/>
              </a:solidFill>
              <a:latin typeface="Sabon Next LT" panose="02000500000000000000" pitchFamily="2" charset="0"/>
              <a:cs typeface="Sabon Next LT" panose="02000500000000000000" pitchFamily="2" charset="0"/>
            </a:endParaRPr>
          </a:p>
          <a:p>
            <a:r>
              <a:rPr lang="en-AU" sz="2800" b="1" dirty="0">
                <a:solidFill>
                  <a:schemeClr val="bg1"/>
                </a:solidFill>
                <a:latin typeface="Sabon Next LT" panose="02000500000000000000" pitchFamily="2" charset="0"/>
                <a:cs typeface="Sabon Next LT" panose="02000500000000000000" pitchFamily="2" charset="0"/>
              </a:rPr>
              <a:t>The Research Process</a:t>
            </a:r>
          </a:p>
          <a:p>
            <a:endParaRPr lang="en-AU" sz="2800" dirty="0">
              <a:solidFill>
                <a:schemeClr val="bg1"/>
              </a:solidFill>
              <a:latin typeface="Sabon Next LT" panose="02000500000000000000" pitchFamily="2" charset="0"/>
              <a:cs typeface="Sabon Next LT" panose="02000500000000000000" pitchFamily="2" charset="0"/>
            </a:endParaRP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Research problem identification</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Statement of the problem</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Objectives and Research questions</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Review of literature</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Formulation of hypothesis</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The research design</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Sampling </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Designing tools for data collection</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Collection of data</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Data analysis and interpretations</a:t>
            </a:r>
          </a:p>
          <a:p>
            <a:pPr marL="514350" indent="-514350">
              <a:buFont typeface="Wingdings" panose="05000000000000000000" pitchFamily="2" charset="2"/>
              <a:buChar char="§"/>
            </a:pPr>
            <a:r>
              <a:rPr lang="en-AU" sz="2800" dirty="0">
                <a:solidFill>
                  <a:schemeClr val="bg1"/>
                </a:solidFill>
                <a:latin typeface="Sabon Next LT" panose="02000500000000000000" pitchFamily="2" charset="0"/>
                <a:cs typeface="Sabon Next LT" panose="02000500000000000000" pitchFamily="2" charset="0"/>
              </a:rPr>
              <a:t>Drawing conclusions and recommendations</a:t>
            </a:r>
          </a:p>
          <a:p>
            <a:pPr marL="514350" indent="-514350">
              <a:buFont typeface="Wingdings" panose="05000000000000000000" pitchFamily="2" charset="2"/>
              <a:buChar char="§"/>
            </a:pPr>
            <a:endParaRPr lang="en-AU" sz="2800" dirty="0">
              <a:solidFill>
                <a:schemeClr val="bg1"/>
              </a:solidFill>
              <a:latin typeface="Sabon Next LT" panose="02000500000000000000" pitchFamily="2" charset="0"/>
              <a:cs typeface="Sabon Next LT" panose="02000500000000000000" pitchFamily="2" charset="0"/>
            </a:endParaRPr>
          </a:p>
          <a:p>
            <a:pPr marL="514350" indent="-514350">
              <a:buFont typeface="Wingdings" panose="05000000000000000000" pitchFamily="2" charset="2"/>
              <a:buChar char="§"/>
            </a:pPr>
            <a:endParaRPr lang="en-AU" sz="2800" dirty="0">
              <a:solidFill>
                <a:schemeClr val="bg1"/>
              </a:solidFill>
              <a:latin typeface="Sabon Next LT" panose="02000500000000000000" pitchFamily="2" charset="0"/>
              <a:cs typeface="Sabon Next LT" panose="02000500000000000000" pitchFamily="2" charset="0"/>
            </a:endParaRPr>
          </a:p>
          <a:p>
            <a:pPr marL="514350" indent="-514350">
              <a:buFont typeface="Wingdings" panose="05000000000000000000" pitchFamily="2" charset="2"/>
              <a:buChar char="§"/>
            </a:pPr>
            <a:endParaRPr lang="en-GB" sz="2800" dirty="0"/>
          </a:p>
        </p:txBody>
      </p:sp>
      <p:sp>
        <p:nvSpPr>
          <p:cNvPr id="3" name="Content Placeholder 2">
            <a:extLst>
              <a:ext uri="{FF2B5EF4-FFF2-40B4-BE49-F238E27FC236}">
                <a16:creationId xmlns:a16="http://schemas.microsoft.com/office/drawing/2014/main" id="{60524372-7032-415D-817C-29BABD0AD676}"/>
              </a:ext>
            </a:extLst>
          </p:cNvPr>
          <p:cNvSpPr>
            <a:spLocks noGrp="1"/>
          </p:cNvSpPr>
          <p:nvPr>
            <p:ph sz="half" idx="1"/>
          </p:nvPr>
        </p:nvSpPr>
        <p:spPr/>
        <p:txBody>
          <a:bodyPr/>
          <a:lstStyle/>
          <a:p>
            <a:endParaRPr lang="en-GB"/>
          </a:p>
        </p:txBody>
      </p:sp>
      <p:pic>
        <p:nvPicPr>
          <p:cNvPr id="6" name="Picture 5">
            <a:extLst>
              <a:ext uri="{FF2B5EF4-FFF2-40B4-BE49-F238E27FC236}">
                <a16:creationId xmlns:a16="http://schemas.microsoft.com/office/drawing/2014/main" id="{C7C1BBE0-198C-4AE3-90A4-8552EC59C39A}"/>
              </a:ext>
            </a:extLst>
          </p:cNvPr>
          <p:cNvPicPr>
            <a:picLocks noChangeAspect="1"/>
          </p:cNvPicPr>
          <p:nvPr/>
        </p:nvPicPr>
        <p:blipFill>
          <a:blip r:embed="rId2"/>
          <a:stretch>
            <a:fillRect/>
          </a:stretch>
        </p:blipFill>
        <p:spPr>
          <a:xfrm>
            <a:off x="495300" y="0"/>
            <a:ext cx="5438776" cy="6858001"/>
          </a:xfrm>
          <a:prstGeom prst="rect">
            <a:avLst/>
          </a:prstGeom>
        </p:spPr>
      </p:pic>
    </p:spTree>
    <p:extLst>
      <p:ext uri="{BB962C8B-B14F-4D97-AF65-F5344CB8AC3E}">
        <p14:creationId xmlns:p14="http://schemas.microsoft.com/office/powerpoint/2010/main" val="3139074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Research objectives</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Since research objectives come from the research questions, the number of research objectives must equal the number of research questions.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 type of objective you choose is dependent on what the associated research question seeks to accomplish</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You can choose from the following set of verbs which are commonly used in social science research to construct your objectives</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915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Verbs for research objectives</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lvl="0">
              <a:lnSpc>
                <a:spcPct val="94000"/>
              </a:lnSpc>
              <a:spcAft>
                <a:spcPts val="200"/>
              </a:spcAft>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graphicFrame>
        <p:nvGraphicFramePr>
          <p:cNvPr id="4" name="Table 5">
            <a:extLst>
              <a:ext uri="{FF2B5EF4-FFF2-40B4-BE49-F238E27FC236}">
                <a16:creationId xmlns:a16="http://schemas.microsoft.com/office/drawing/2014/main" id="{5F09A7C1-3E8C-3041-9F5B-B4160620619A}"/>
              </a:ext>
            </a:extLst>
          </p:cNvPr>
          <p:cNvGraphicFramePr>
            <a:graphicFrameLocks noGrp="1"/>
          </p:cNvGraphicFramePr>
          <p:nvPr>
            <p:extLst>
              <p:ext uri="{D42A27DB-BD31-4B8C-83A1-F6EECF244321}">
                <p14:modId xmlns:p14="http://schemas.microsoft.com/office/powerpoint/2010/main" val="1731832466"/>
              </p:ext>
            </p:extLst>
          </p:nvPr>
        </p:nvGraphicFramePr>
        <p:xfrm>
          <a:off x="894860" y="1641231"/>
          <a:ext cx="9995878" cy="3915505"/>
        </p:xfrm>
        <a:graphic>
          <a:graphicData uri="http://schemas.openxmlformats.org/drawingml/2006/table">
            <a:tbl>
              <a:tblPr firstRow="1" bandRow="1">
                <a:tableStyleId>{2D5ABB26-0587-4C30-8999-92F81FD0307C}</a:tableStyleId>
              </a:tblPr>
              <a:tblGrid>
                <a:gridCol w="4997939">
                  <a:extLst>
                    <a:ext uri="{9D8B030D-6E8A-4147-A177-3AD203B41FA5}">
                      <a16:colId xmlns:a16="http://schemas.microsoft.com/office/drawing/2014/main" val="2379196550"/>
                    </a:ext>
                  </a:extLst>
                </a:gridCol>
                <a:gridCol w="4997939">
                  <a:extLst>
                    <a:ext uri="{9D8B030D-6E8A-4147-A177-3AD203B41FA5}">
                      <a16:colId xmlns:a16="http://schemas.microsoft.com/office/drawing/2014/main" val="2354784414"/>
                    </a:ext>
                  </a:extLst>
                </a:gridCol>
              </a:tblGrid>
              <a:tr h="783101">
                <a:tc>
                  <a:txBody>
                    <a:bodyPr/>
                    <a:lstStyle/>
                    <a:p>
                      <a:r>
                        <a:rPr lang="en-US" sz="2800" dirty="0"/>
                        <a:t>To describe</a:t>
                      </a:r>
                    </a:p>
                  </a:txBody>
                  <a:tcPr/>
                </a:tc>
                <a:tc>
                  <a:txBody>
                    <a:bodyPr/>
                    <a:lstStyle/>
                    <a:p>
                      <a:r>
                        <a:rPr lang="en-US" sz="2800" dirty="0"/>
                        <a:t>To establish</a:t>
                      </a:r>
                    </a:p>
                  </a:txBody>
                  <a:tcPr/>
                </a:tc>
                <a:extLst>
                  <a:ext uri="{0D108BD9-81ED-4DB2-BD59-A6C34878D82A}">
                    <a16:rowId xmlns:a16="http://schemas.microsoft.com/office/drawing/2014/main" val="3258047370"/>
                  </a:ext>
                </a:extLst>
              </a:tr>
              <a:tr h="783101">
                <a:tc>
                  <a:txBody>
                    <a:bodyPr/>
                    <a:lstStyle/>
                    <a:p>
                      <a:r>
                        <a:rPr lang="en-US" sz="2800" dirty="0"/>
                        <a:t>To identify</a:t>
                      </a:r>
                    </a:p>
                  </a:txBody>
                  <a:tcPr/>
                </a:tc>
                <a:tc>
                  <a:txBody>
                    <a:bodyPr/>
                    <a:lstStyle/>
                    <a:p>
                      <a:r>
                        <a:rPr lang="en-US" sz="2800" dirty="0"/>
                        <a:t>To understand</a:t>
                      </a:r>
                    </a:p>
                  </a:txBody>
                  <a:tcPr/>
                </a:tc>
                <a:extLst>
                  <a:ext uri="{0D108BD9-81ED-4DB2-BD59-A6C34878D82A}">
                    <a16:rowId xmlns:a16="http://schemas.microsoft.com/office/drawing/2014/main" val="202948485"/>
                  </a:ext>
                </a:extLst>
              </a:tr>
              <a:tr h="783101">
                <a:tc>
                  <a:txBody>
                    <a:bodyPr/>
                    <a:lstStyle/>
                    <a:p>
                      <a:r>
                        <a:rPr lang="en-US" sz="2800" dirty="0"/>
                        <a:t>To explore </a:t>
                      </a:r>
                    </a:p>
                  </a:txBody>
                  <a:tcPr/>
                </a:tc>
                <a:tc>
                  <a:txBody>
                    <a:bodyPr/>
                    <a:lstStyle/>
                    <a:p>
                      <a:r>
                        <a:rPr lang="en-US" sz="2800" dirty="0"/>
                        <a:t>To explain</a:t>
                      </a:r>
                    </a:p>
                  </a:txBody>
                  <a:tcPr/>
                </a:tc>
                <a:extLst>
                  <a:ext uri="{0D108BD9-81ED-4DB2-BD59-A6C34878D82A}">
                    <a16:rowId xmlns:a16="http://schemas.microsoft.com/office/drawing/2014/main" val="2558625711"/>
                  </a:ext>
                </a:extLst>
              </a:tr>
              <a:tr h="783101">
                <a:tc>
                  <a:txBody>
                    <a:bodyPr/>
                    <a:lstStyle/>
                    <a:p>
                      <a:r>
                        <a:rPr lang="en-US" sz="2800" dirty="0"/>
                        <a:t>To investigate </a:t>
                      </a:r>
                    </a:p>
                  </a:txBody>
                  <a:tcPr/>
                </a:tc>
                <a:tc>
                  <a:txBody>
                    <a:bodyPr/>
                    <a:lstStyle/>
                    <a:p>
                      <a:r>
                        <a:rPr lang="en-US" sz="2800" dirty="0"/>
                        <a:t>To suggest</a:t>
                      </a:r>
                    </a:p>
                  </a:txBody>
                  <a:tcPr/>
                </a:tc>
                <a:extLst>
                  <a:ext uri="{0D108BD9-81ED-4DB2-BD59-A6C34878D82A}">
                    <a16:rowId xmlns:a16="http://schemas.microsoft.com/office/drawing/2014/main" val="1960690286"/>
                  </a:ext>
                </a:extLst>
              </a:tr>
              <a:tr h="783101">
                <a:tc>
                  <a:txBody>
                    <a:bodyPr/>
                    <a:lstStyle/>
                    <a:p>
                      <a:r>
                        <a:rPr lang="en-US" sz="2800" dirty="0"/>
                        <a:t>To determine</a:t>
                      </a:r>
                    </a:p>
                  </a:txBody>
                  <a:tcPr/>
                </a:tc>
                <a:tc>
                  <a:txBody>
                    <a:bodyPr/>
                    <a:lstStyle/>
                    <a:p>
                      <a:r>
                        <a:rPr lang="en-US" sz="2800" dirty="0"/>
                        <a:t>To examine</a:t>
                      </a:r>
                    </a:p>
                  </a:txBody>
                  <a:tcPr/>
                </a:tc>
                <a:extLst>
                  <a:ext uri="{0D108BD9-81ED-4DB2-BD59-A6C34878D82A}">
                    <a16:rowId xmlns:a16="http://schemas.microsoft.com/office/drawing/2014/main" val="389812007"/>
                  </a:ext>
                </a:extLst>
              </a:tr>
            </a:tbl>
          </a:graphicData>
        </a:graphic>
      </p:graphicFrame>
    </p:spTree>
    <p:extLst>
      <p:ext uri="{BB962C8B-B14F-4D97-AF65-F5344CB8AC3E}">
        <p14:creationId xmlns:p14="http://schemas.microsoft.com/office/powerpoint/2010/main" val="110984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a:bodyPr>
          <a:lstStyle/>
          <a:p>
            <a:r>
              <a:rPr lang="en-GB" sz="4400" b="1" dirty="0">
                <a:solidFill>
                  <a:schemeClr val="bg1"/>
                </a:solidFill>
                <a:latin typeface="Sabon Next LT" panose="02000500000000000000" pitchFamily="2" charset="0"/>
                <a:cs typeface="Sabon Next LT" panose="02000500000000000000" pitchFamily="2" charset="0"/>
              </a:rPr>
              <a:t>Verbs for research objectives</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lvl="0">
              <a:lnSpc>
                <a:spcPct val="94000"/>
              </a:lnSpc>
              <a:spcAft>
                <a:spcPts val="200"/>
              </a:spcAft>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graphicFrame>
        <p:nvGraphicFramePr>
          <p:cNvPr id="6" name="Table 5">
            <a:extLst>
              <a:ext uri="{FF2B5EF4-FFF2-40B4-BE49-F238E27FC236}">
                <a16:creationId xmlns:a16="http://schemas.microsoft.com/office/drawing/2014/main" id="{770102F8-610D-2F49-B21D-EE65EB59BCDB}"/>
              </a:ext>
            </a:extLst>
          </p:cNvPr>
          <p:cNvGraphicFramePr>
            <a:graphicFrameLocks noGrp="1"/>
          </p:cNvGraphicFramePr>
          <p:nvPr>
            <p:extLst>
              <p:ext uri="{D42A27DB-BD31-4B8C-83A1-F6EECF244321}">
                <p14:modId xmlns:p14="http://schemas.microsoft.com/office/powerpoint/2010/main" val="3221800492"/>
              </p:ext>
            </p:extLst>
          </p:nvPr>
        </p:nvGraphicFramePr>
        <p:xfrm>
          <a:off x="748118" y="2007691"/>
          <a:ext cx="10248129" cy="3871436"/>
        </p:xfrm>
        <a:graphic>
          <a:graphicData uri="http://schemas.openxmlformats.org/drawingml/2006/table">
            <a:tbl>
              <a:tblPr firstRow="1" firstCol="1" bandRow="1">
                <a:tableStyleId>{5C22544A-7EE6-4342-B048-85BDC9FD1C3A}</a:tableStyleId>
              </a:tblPr>
              <a:tblGrid>
                <a:gridCol w="2412079">
                  <a:extLst>
                    <a:ext uri="{9D8B030D-6E8A-4147-A177-3AD203B41FA5}">
                      <a16:colId xmlns:a16="http://schemas.microsoft.com/office/drawing/2014/main" val="3600020850"/>
                    </a:ext>
                  </a:extLst>
                </a:gridCol>
                <a:gridCol w="3456704">
                  <a:extLst>
                    <a:ext uri="{9D8B030D-6E8A-4147-A177-3AD203B41FA5}">
                      <a16:colId xmlns:a16="http://schemas.microsoft.com/office/drawing/2014/main" val="1037598342"/>
                    </a:ext>
                  </a:extLst>
                </a:gridCol>
                <a:gridCol w="4379346">
                  <a:extLst>
                    <a:ext uri="{9D8B030D-6E8A-4147-A177-3AD203B41FA5}">
                      <a16:colId xmlns:a16="http://schemas.microsoft.com/office/drawing/2014/main" val="480771067"/>
                    </a:ext>
                  </a:extLst>
                </a:gridCol>
              </a:tblGrid>
              <a:tr h="493205">
                <a:tc>
                  <a:txBody>
                    <a:bodyPr/>
                    <a:lstStyle/>
                    <a:p>
                      <a:pPr algn="just">
                        <a:lnSpc>
                          <a:spcPct val="115000"/>
                        </a:lnSpc>
                        <a:spcAft>
                          <a:spcPts val="1000"/>
                        </a:spcAft>
                      </a:pPr>
                      <a:r>
                        <a:rPr lang="en-GB" sz="2400">
                          <a:effectLst/>
                        </a:rPr>
                        <a:t>Type of questions</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GB" sz="2400" dirty="0">
                          <a:effectLst/>
                        </a:rPr>
                        <a:t>Qualitative</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GB" sz="2400" dirty="0">
                          <a:effectLst/>
                        </a:rPr>
                        <a:t>Quantitative</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5927983"/>
                  </a:ext>
                </a:extLst>
              </a:tr>
              <a:tr h="1018614">
                <a:tc>
                  <a:txBody>
                    <a:bodyPr/>
                    <a:lstStyle/>
                    <a:p>
                      <a:pPr algn="just">
                        <a:lnSpc>
                          <a:spcPct val="115000"/>
                        </a:lnSpc>
                        <a:spcAft>
                          <a:spcPts val="1000"/>
                        </a:spcAft>
                      </a:pPr>
                      <a:r>
                        <a:rPr lang="en-GB" sz="2400">
                          <a:effectLst/>
                        </a:rPr>
                        <a:t>What</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GB" sz="2400">
                          <a:effectLst/>
                        </a:rPr>
                        <a:t>To explore, to find out, to investigate</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GB" sz="2400">
                          <a:effectLst/>
                        </a:rPr>
                        <a:t>To describe, to determine, to establish, to identify</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780541"/>
                  </a:ext>
                </a:extLst>
              </a:tr>
              <a:tr h="1018614">
                <a:tc>
                  <a:txBody>
                    <a:bodyPr/>
                    <a:lstStyle/>
                    <a:p>
                      <a:pPr algn="just">
                        <a:lnSpc>
                          <a:spcPct val="115000"/>
                        </a:lnSpc>
                        <a:spcAft>
                          <a:spcPts val="1000"/>
                        </a:spcAft>
                      </a:pPr>
                      <a:r>
                        <a:rPr lang="en-GB" sz="2400">
                          <a:effectLst/>
                        </a:rPr>
                        <a:t>Why</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GB" sz="2400">
                          <a:effectLst/>
                        </a:rPr>
                        <a:t>To understand, to explore</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GB" sz="2400">
                          <a:effectLst/>
                        </a:rPr>
                        <a:t>To explain, to determine, to establish, to predict</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5303956"/>
                  </a:ext>
                </a:extLst>
              </a:tr>
              <a:tr h="1018614">
                <a:tc>
                  <a:txBody>
                    <a:bodyPr/>
                    <a:lstStyle/>
                    <a:p>
                      <a:pPr algn="just">
                        <a:lnSpc>
                          <a:spcPct val="115000"/>
                        </a:lnSpc>
                        <a:spcAft>
                          <a:spcPts val="1000"/>
                        </a:spcAft>
                      </a:pPr>
                      <a:r>
                        <a:rPr lang="en-GB" sz="2400" dirty="0">
                          <a:effectLst/>
                        </a:rPr>
                        <a:t>How</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GB" sz="2400">
                          <a:effectLst/>
                        </a:rPr>
                        <a:t>To suggest, to advance solutions, to explore</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GB" sz="2400" dirty="0">
                          <a:effectLst/>
                        </a:rPr>
                        <a:t>To suggest, to advance solutions (not advisable)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0574687"/>
                  </a:ext>
                </a:extLst>
              </a:tr>
            </a:tbl>
          </a:graphicData>
        </a:graphic>
      </p:graphicFrame>
    </p:spTree>
    <p:extLst>
      <p:ext uri="{BB962C8B-B14F-4D97-AF65-F5344CB8AC3E}">
        <p14:creationId xmlns:p14="http://schemas.microsoft.com/office/powerpoint/2010/main" val="14358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fontScale="90000"/>
          </a:bodyPr>
          <a:lstStyle/>
          <a:p>
            <a:r>
              <a:rPr lang="en-GB" sz="4400" b="1" dirty="0">
                <a:solidFill>
                  <a:schemeClr val="bg1"/>
                </a:solidFill>
                <a:latin typeface="Sabon Next LT" panose="02000500000000000000" pitchFamily="2" charset="0"/>
                <a:cs typeface="Sabon Next LT" panose="02000500000000000000" pitchFamily="2" charset="0"/>
              </a:rPr>
              <a:t>Example: Students’ attitudes towards voluntary counselling and testing (VCT)</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To describe the extent of VCT up take among students at the University of Zambia?</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To identify type of students have a negative or positive attitude towards VCT</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To understand the reasons why students have a negative attitude towards VCT?</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To suggest strategies for improving student’s attitudes towards VCT  </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2044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7"/>
            <a:ext cx="12191999" cy="1217003"/>
          </a:xfrm>
          <a:solidFill>
            <a:srgbClr val="163788"/>
          </a:solidFill>
        </p:spPr>
        <p:txBody>
          <a:bodyPr>
            <a:normAutofit fontScale="90000"/>
          </a:bodyPr>
          <a:lstStyle/>
          <a:p>
            <a:r>
              <a:rPr lang="en-GB" sz="4400" b="1" dirty="0">
                <a:solidFill>
                  <a:schemeClr val="bg1"/>
                </a:solidFill>
                <a:latin typeface="Sabon Next LT" panose="02000500000000000000" pitchFamily="2" charset="0"/>
                <a:cs typeface="Sabon Next LT" panose="02000500000000000000" pitchFamily="2" charset="0"/>
              </a:rPr>
              <a:t>Night Life: Experiences of commercial sex work among women in Lusaka</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301262"/>
            <a:ext cx="11763766" cy="5556737"/>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pPr lvl="0">
              <a:lnSpc>
                <a:spcPct val="94000"/>
              </a:lnSpc>
              <a:spcAft>
                <a:spcPts val="200"/>
              </a:spcAft>
            </a:pPr>
            <a:endParaRPr lang="en-GB" sz="2800" b="0">
              <a:solidFill>
                <a:prstClr val="black"/>
              </a:solidFill>
              <a:latin typeface="Posterama" panose="020B0502040204020203" pitchFamily="34" charset="0"/>
              <a:cs typeface="Posterama" panose="020B0502040204020203" pitchFamily="34" charset="0"/>
            </a:endParaRPr>
          </a:p>
          <a:p>
            <a:pPr lvl="0">
              <a:lnSpc>
                <a:spcPct val="94000"/>
              </a:lnSpc>
              <a:spcAft>
                <a:spcPts val="200"/>
              </a:spcAft>
            </a:pPr>
            <a:r>
              <a:rPr lang="en-GB" sz="2800" b="0">
                <a:solidFill>
                  <a:prstClr val="black"/>
                </a:solidFill>
                <a:latin typeface="Posterama" panose="020B0502040204020203" pitchFamily="34" charset="0"/>
                <a:cs typeface="Posterama" panose="020B0502040204020203" pitchFamily="34" charset="0"/>
              </a:rPr>
              <a:t>Exercise</a:t>
            </a:r>
            <a:r>
              <a:rPr lang="en-GB" sz="2800" b="0" dirty="0">
                <a:solidFill>
                  <a:prstClr val="black"/>
                </a:solidFill>
                <a:latin typeface="Posterama" panose="020B0502040204020203" pitchFamily="34" charset="0"/>
                <a:cs typeface="Posterama" panose="020B0502040204020203" pitchFamily="34" charset="0"/>
              </a:rPr>
              <a:t>: To provide objectives for research questions </a:t>
            </a:r>
            <a:r>
              <a:rPr lang="en-GB" sz="2800" b="0">
                <a:solidFill>
                  <a:prstClr val="black"/>
                </a:solidFill>
                <a:latin typeface="Posterama" panose="020B0502040204020203" pitchFamily="34" charset="0"/>
                <a:cs typeface="Posterama" panose="020B0502040204020203" pitchFamily="34" charset="0"/>
              </a:rPr>
              <a:t>under this topic </a:t>
            </a: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6698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7DA1-FB47-4AA3-92EE-E25F72DB691D}"/>
              </a:ext>
            </a:extLst>
          </p:cNvPr>
          <p:cNvSpPr>
            <a:spLocks noGrp="1"/>
          </p:cNvSpPr>
          <p:nvPr>
            <p:ph type="ctrTitle"/>
          </p:nvPr>
        </p:nvSpPr>
        <p:spPr>
          <a:xfrm>
            <a:off x="3491831" y="970635"/>
            <a:ext cx="5208335" cy="4916731"/>
          </a:xfrm>
        </p:spPr>
        <p:txBody>
          <a:bodyPr/>
          <a:lstStyle/>
          <a:p>
            <a:br>
              <a:rPr lang="en-GB" sz="6600" spc="-150" dirty="0">
                <a:latin typeface="Oswald" panose="020B0604020202020204" charset="0"/>
              </a:rPr>
            </a:br>
            <a:r>
              <a:rPr lang="en-GB" sz="6600" spc="-150" dirty="0">
                <a:latin typeface="Oswald" panose="020B0604020202020204" charset="0"/>
              </a:rPr>
              <a:t>The end: Thank you.</a:t>
            </a:r>
            <a:br>
              <a:rPr lang="en-GB" sz="6600" spc="-150" dirty="0">
                <a:latin typeface="Oswald" panose="020B0604020202020204" charset="0"/>
              </a:rPr>
            </a:br>
            <a:r>
              <a:rPr lang="en-GB" sz="6600" spc="-150" dirty="0">
                <a:latin typeface="Oswald" panose="020B0604020202020204" charset="0"/>
              </a:rPr>
              <a:t>Questions?</a:t>
            </a:r>
            <a:br>
              <a:rPr lang="en-GB" sz="6600" spc="-150" dirty="0">
                <a:solidFill>
                  <a:schemeClr val="accent3">
                    <a:lumMod val="75000"/>
                  </a:schemeClr>
                </a:solidFill>
                <a:latin typeface="Oswald" panose="020B0604020202020204" charset="0"/>
              </a:rPr>
            </a:br>
            <a:endParaRPr lang="en-GB" sz="6600" spc="-150" dirty="0">
              <a:solidFill>
                <a:schemeClr val="accent3">
                  <a:lumMod val="75000"/>
                </a:schemeClr>
              </a:solidFill>
              <a:latin typeface="Oswald" panose="020B0604020202020204" charset="0"/>
            </a:endParaRPr>
          </a:p>
        </p:txBody>
      </p:sp>
    </p:spTree>
    <p:extLst>
      <p:ext uri="{BB962C8B-B14F-4D97-AF65-F5344CB8AC3E}">
        <p14:creationId xmlns:p14="http://schemas.microsoft.com/office/powerpoint/2010/main" val="428950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The research problem/topic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384048" lvl="0" indent="-384048">
              <a:lnSpc>
                <a:spcPct val="94000"/>
              </a:lnSpc>
              <a:spcAft>
                <a:spcPts val="200"/>
              </a:spcAft>
              <a:buFont typeface="Franklin Gothic Book" panose="020B0503020102020204" pitchFamily="34" charset="0"/>
              <a:buChar char="■"/>
            </a:pPr>
            <a:r>
              <a:rPr lang="en-GB" sz="2800" dirty="0">
                <a:solidFill>
                  <a:schemeClr val="tx1"/>
                </a:solidFill>
                <a:latin typeface="Posterama" panose="020B0502040204020203" pitchFamily="34" charset="0"/>
                <a:cs typeface="Posterama" panose="020B0502040204020203" pitchFamily="34" charset="0"/>
              </a:rPr>
              <a:t> </a:t>
            </a:r>
            <a:r>
              <a:rPr lang="en-GB" sz="2800" b="0" dirty="0">
                <a:solidFill>
                  <a:prstClr val="black"/>
                </a:solidFill>
                <a:latin typeface="Posterama" panose="020B0502040204020203" pitchFamily="34" charset="0"/>
                <a:cs typeface="Posterama" panose="020B0502040204020203" pitchFamily="34" charset="0"/>
              </a:rPr>
              <a:t>This is an intellectual question requiring an answer inform of scientific research inquiry.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This question should result out of the gap in knowledge, unresolved controversy or the need to solve a particular problem within the chosen subject area.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For example you may be interested  in the rising number of street kids in Lusaka and you may wish to ask the question why is the situation like that.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You may also want to ask what causes children to abuse alcohol in Zambia.</a:t>
            </a: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316375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The problem identification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lvl="0">
              <a:lnSpc>
                <a:spcPct val="94000"/>
              </a:lnSpc>
              <a:spcAft>
                <a:spcPts val="200"/>
              </a:spcAft>
            </a:pPr>
            <a:r>
              <a:rPr lang="en-GB" sz="2800" b="0" dirty="0">
                <a:solidFill>
                  <a:prstClr val="black"/>
                </a:solidFill>
                <a:latin typeface="Posterama" panose="020B0502040204020203" pitchFamily="34" charset="0"/>
                <a:cs typeface="Posterama" panose="020B0502040204020203" pitchFamily="34" charset="0"/>
              </a:rPr>
              <a:t>There are three conditions necessary for the existence of the problem:</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There should be a discrepancy or perceived difference between what exists (actual situation) and the ideal (desired situation).</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 reasons for the discrepancy or difference must be so unclear that it warrants research questions and further investigations.</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There must be more than one reason and possible answer(s) to the research question paused.</a:t>
            </a: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81977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428234" y="-9526"/>
            <a:ext cx="11763765" cy="1066800"/>
          </a:xfrm>
          <a:solidFill>
            <a:srgbClr val="163788"/>
          </a:solidFill>
        </p:spPr>
        <p:txBody>
          <a:bodyPr>
            <a:normAutofit/>
          </a:bodyPr>
          <a:lstStyle/>
          <a:p>
            <a:r>
              <a:rPr lang="en-GB" b="1" dirty="0">
                <a:solidFill>
                  <a:schemeClr val="bg1"/>
                </a:solidFill>
              </a:rPr>
              <a:t> 	</a:t>
            </a:r>
            <a:r>
              <a:rPr lang="en-GB" sz="4800" b="1" dirty="0">
                <a:solidFill>
                  <a:schemeClr val="bg1"/>
                </a:solidFill>
                <a:latin typeface="Sabon Next LT" panose="02000500000000000000" pitchFamily="2" charset="0"/>
                <a:cs typeface="Sabon Next LT" panose="02000500000000000000" pitchFamily="2" charset="0"/>
              </a:rPr>
              <a:t>The problem identification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lvl="0">
              <a:lnSpc>
                <a:spcPct val="94000"/>
              </a:lnSpc>
              <a:spcAft>
                <a:spcPts val="200"/>
              </a:spcAft>
            </a:pPr>
            <a:r>
              <a:rPr lang="en-GB" sz="2800" b="0" dirty="0">
                <a:solidFill>
                  <a:prstClr val="black"/>
                </a:solidFill>
                <a:latin typeface="Posterama" panose="020B0502040204020203" pitchFamily="34" charset="0"/>
                <a:cs typeface="Posterama" panose="020B0502040204020203" pitchFamily="34" charset="0"/>
              </a:rPr>
              <a:t>Examples of the problem is alcohol abuse among children in Zambia</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Discrepancy: according to the Zambian laws, children under the age of 18 are prohibited from drinking alcohol. The ideal situation therefore is that children are not supposed to drink alcohol.</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The real situation is that they do (condition number one).</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Are the reasons for this situation clear…the answer is no (condition two is satisfied) </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Are there multiple reasons for this problem?...the answer is yes</a:t>
            </a: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40288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fontScale="90000"/>
          </a:bodyPr>
          <a:lstStyle/>
          <a:p>
            <a:r>
              <a:rPr lang="en-GB" b="1" dirty="0">
                <a:solidFill>
                  <a:schemeClr val="bg1"/>
                </a:solidFill>
              </a:rPr>
              <a:t> C</a:t>
            </a:r>
            <a:r>
              <a:rPr lang="en-GB" sz="4400" b="1" dirty="0">
                <a:solidFill>
                  <a:schemeClr val="bg1"/>
                </a:solidFill>
                <a:latin typeface="Sabon Next LT" panose="02000500000000000000" pitchFamily="2" charset="0"/>
                <a:cs typeface="Sabon Next LT" panose="02000500000000000000" pitchFamily="2" charset="0"/>
              </a:rPr>
              <a:t>haracteristics of a good research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Clear and unambiguous</a:t>
            </a:r>
            <a:r>
              <a:rPr lang="en-GB" sz="2800" b="0" dirty="0">
                <a:solidFill>
                  <a:prstClr val="black"/>
                </a:solidFill>
                <a:latin typeface="Posterama" panose="020B0502040204020203" pitchFamily="34" charset="0"/>
                <a:cs typeface="Posterama" panose="020B0502040204020203" pitchFamily="34" charset="0"/>
              </a:rPr>
              <a:t>: There must be a perfect clarity in the problem taken up for study…not confusing.</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Filling a research gap/significance</a:t>
            </a:r>
            <a:r>
              <a:rPr lang="en-GB" sz="2800" b="0" dirty="0">
                <a:solidFill>
                  <a:prstClr val="black"/>
                </a:solidFill>
                <a:latin typeface="Posterama" panose="020B0502040204020203" pitchFamily="34" charset="0"/>
                <a:cs typeface="Posterama" panose="020B0502040204020203" pitchFamily="34" charset="0"/>
              </a:rPr>
              <a:t>: The proposed research should be fill in the gap in knowledge. </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Empirical</a:t>
            </a:r>
            <a:r>
              <a:rPr lang="en-GB" sz="2800" b="0" dirty="0">
                <a:solidFill>
                  <a:prstClr val="black"/>
                </a:solidFill>
                <a:latin typeface="Posterama" panose="020B0502040204020203" pitchFamily="34" charset="0"/>
                <a:cs typeface="Posterama" panose="020B0502040204020203" pitchFamily="34" charset="0"/>
              </a:rPr>
              <a:t>: Research is always related to one or more aspects of real situation and hence deals with concrete data  </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Feasibility of data</a:t>
            </a:r>
            <a:r>
              <a:rPr lang="en-GB" sz="2800" b="0" dirty="0">
                <a:solidFill>
                  <a:prstClr val="black"/>
                </a:solidFill>
                <a:latin typeface="Posterama" panose="020B0502040204020203" pitchFamily="34" charset="0"/>
                <a:cs typeface="Posterama" panose="020B0502040204020203" pitchFamily="34" charset="0"/>
              </a:rPr>
              <a:t>: you cannot carry out research if you fail to collect the relevant data needed to tackle your problem </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Interesting</a:t>
            </a:r>
            <a:r>
              <a:rPr lang="en-GB" sz="2800" b="0" dirty="0">
                <a:solidFill>
                  <a:prstClr val="black"/>
                </a:solidFill>
                <a:latin typeface="Posterama" panose="020B0502040204020203" pitchFamily="34" charset="0"/>
                <a:cs typeface="Posterama" panose="020B0502040204020203" pitchFamily="34" charset="0"/>
              </a:rPr>
              <a:t>: the problem to be studied must be interesting to the student and also to the people working in that field. </a:t>
            </a:r>
          </a:p>
          <a:p>
            <a:pPr marL="384048"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Ethical consideration</a:t>
            </a:r>
            <a:r>
              <a:rPr lang="en-GB" sz="2800" b="0" dirty="0">
                <a:solidFill>
                  <a:prstClr val="black"/>
                </a:solidFill>
                <a:latin typeface="Posterama" panose="020B0502040204020203" pitchFamily="34" charset="0"/>
                <a:cs typeface="Posterama" panose="020B0502040204020203" pitchFamily="34" charset="0"/>
              </a:rPr>
              <a:t>: Any social problem you choose should fall within acceptable ethics of society</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6379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b="1" dirty="0">
                <a:solidFill>
                  <a:schemeClr val="bg1"/>
                </a:solidFill>
              </a:rPr>
              <a:t> Sources of the</a:t>
            </a:r>
            <a:r>
              <a:rPr lang="en-GB" sz="4400" b="1" dirty="0">
                <a:solidFill>
                  <a:schemeClr val="bg1"/>
                </a:solidFill>
                <a:latin typeface="Sabon Next LT" panose="02000500000000000000" pitchFamily="2" charset="0"/>
                <a:cs typeface="Sabon Next LT" panose="02000500000000000000" pitchFamily="2" charset="0"/>
              </a:rPr>
              <a:t> research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fontScale="92500" lnSpcReduction="10000"/>
          </a:bodyPr>
          <a:lstStyle/>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Personal/professional questions </a:t>
            </a:r>
            <a:r>
              <a:rPr lang="en-GB" sz="2800" b="0" dirty="0">
                <a:solidFill>
                  <a:prstClr val="black"/>
                </a:solidFill>
                <a:latin typeface="Posterama" panose="020B0502040204020203" pitchFamily="34" charset="0"/>
                <a:cs typeface="Posterama" panose="020B0502040204020203" pitchFamily="34" charset="0"/>
              </a:rPr>
              <a:t>– items that researchers may find of interest.</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Replication</a:t>
            </a:r>
            <a:r>
              <a:rPr lang="en-GB" sz="2800" b="0" dirty="0">
                <a:solidFill>
                  <a:prstClr val="black"/>
                </a:solidFill>
                <a:latin typeface="Posterama" panose="020B0502040204020203" pitchFamily="34" charset="0"/>
                <a:cs typeface="Posterama" panose="020B0502040204020203" pitchFamily="34" charset="0"/>
              </a:rPr>
              <a:t> – repeating previously completed studies in a different setting and/using different methods.</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Theories</a:t>
            </a:r>
            <a:r>
              <a:rPr lang="en-GB" sz="2800" b="0" dirty="0">
                <a:solidFill>
                  <a:prstClr val="black"/>
                </a:solidFill>
                <a:latin typeface="Posterama" panose="020B0502040204020203" pitchFamily="34" charset="0"/>
                <a:cs typeface="Posterama" panose="020B0502040204020203" pitchFamily="34" charset="0"/>
              </a:rPr>
              <a:t> – research can be done to prove wrong the assumptions of the theory or can be done if observed phenomena seem to be at variance with the assumptions of theory.</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Literature</a:t>
            </a:r>
            <a:r>
              <a:rPr lang="en-GB" sz="2800" b="0" dirty="0">
                <a:solidFill>
                  <a:prstClr val="black"/>
                </a:solidFill>
                <a:latin typeface="Posterama" panose="020B0502040204020203" pitchFamily="34" charset="0"/>
                <a:cs typeface="Posterama" panose="020B0502040204020203" pitchFamily="34" charset="0"/>
              </a:rPr>
              <a:t> – searching library databases, journal articles and identifying areas of disagreement, conflicting results or areas requiring further investigation. </a:t>
            </a:r>
            <a:r>
              <a:rPr lang="en-GB" sz="2800" dirty="0">
                <a:solidFill>
                  <a:srgbClr val="FF0000"/>
                </a:solidFill>
                <a:latin typeface="Posterama" panose="020B0502040204020203" pitchFamily="34" charset="0"/>
                <a:cs typeface="Posterama" panose="020B0502040204020203" pitchFamily="34" charset="0"/>
              </a:rPr>
              <a:t>Other researchers</a:t>
            </a:r>
          </a:p>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Sponsoring agencies </a:t>
            </a:r>
            <a:r>
              <a:rPr lang="en-GB" sz="2800" b="0" dirty="0">
                <a:solidFill>
                  <a:prstClr val="black"/>
                </a:solidFill>
                <a:latin typeface="Posterama" panose="020B0502040204020203" pitchFamily="34" charset="0"/>
                <a:cs typeface="Posterama" panose="020B0502040204020203" pitchFamily="34" charset="0"/>
              </a:rPr>
              <a:t>– guidelines and projects that various entities are willing to support.</a:t>
            </a:r>
          </a:p>
          <a:p>
            <a:pPr marL="384048"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Current events </a:t>
            </a:r>
            <a:r>
              <a:rPr lang="en-GB" sz="2800" b="0" dirty="0">
                <a:solidFill>
                  <a:prstClr val="black"/>
                </a:solidFill>
                <a:latin typeface="Posterama" panose="020B0502040204020203" pitchFamily="34" charset="0"/>
                <a:cs typeface="Posterama" panose="020B0502040204020203" pitchFamily="34" charset="0"/>
              </a:rPr>
              <a:t>– observations of current events can give rise to questions  which can be answered through empirical research</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116587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b="1" dirty="0">
                <a:solidFill>
                  <a:schemeClr val="bg1"/>
                </a:solidFill>
              </a:rPr>
              <a:t> Refining the</a:t>
            </a:r>
            <a:r>
              <a:rPr lang="en-GB" sz="4400" b="1" dirty="0">
                <a:solidFill>
                  <a:schemeClr val="bg1"/>
                </a:solidFill>
                <a:latin typeface="Sabon Next LT" panose="02000500000000000000" pitchFamily="2" charset="0"/>
                <a:cs typeface="Sabon Next LT" panose="02000500000000000000" pitchFamily="2" charset="0"/>
              </a:rPr>
              <a:t> research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rmAutofit/>
          </a:bodyPr>
          <a:lstStyle/>
          <a:p>
            <a:pPr marL="384048" lvl="0" indent="-384048">
              <a:lnSpc>
                <a:spcPct val="94000"/>
              </a:lnSpc>
              <a:spcAft>
                <a:spcPts val="200"/>
              </a:spcAft>
              <a:buFont typeface="Franklin Gothic Book" panose="020B0503020102020204" pitchFamily="34" charset="0"/>
              <a:buChar char="■"/>
            </a:pPr>
            <a:r>
              <a:rPr lang="en-GB" sz="2800" dirty="0">
                <a:solidFill>
                  <a:prstClr val="black"/>
                </a:solidFill>
                <a:latin typeface="Posterama" panose="020B0502040204020203" pitchFamily="34" charset="0"/>
                <a:cs typeface="Posterama" panose="020B0502040204020203" pitchFamily="34" charset="0"/>
              </a:rPr>
              <a:t>Ea</a:t>
            </a:r>
            <a:r>
              <a:rPr lang="en-GB" sz="2800" b="0" dirty="0">
                <a:solidFill>
                  <a:prstClr val="black"/>
                </a:solidFill>
                <a:latin typeface="Posterama" panose="020B0502040204020203" pitchFamily="34" charset="0"/>
                <a:cs typeface="Posterama" panose="020B0502040204020203" pitchFamily="34" charset="0"/>
              </a:rPr>
              <a:t>ch subject has inexhaustible number of aspects, competing interpretations of the facts, and interdependent causes and effects within one research project</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Due to the nature of most research projects, you will not have the time and resources necessary to effectively study a broad subject such as sexuality, corruption or crime</a:t>
            </a:r>
          </a:p>
          <a:p>
            <a:pPr marL="384048" lvl="0" indent="-384048">
              <a:lnSpc>
                <a:spcPct val="94000"/>
              </a:lnSpc>
              <a:spcAft>
                <a:spcPts val="200"/>
              </a:spcAft>
              <a:buFont typeface="Franklin Gothic Book" panose="020B0503020102020204" pitchFamily="34" charset="0"/>
              <a:buChar char="■"/>
            </a:pPr>
            <a:r>
              <a:rPr lang="en-GB" sz="2800" b="0" dirty="0">
                <a:solidFill>
                  <a:prstClr val="black"/>
                </a:solidFill>
                <a:latin typeface="Posterama" panose="020B0502040204020203" pitchFamily="34" charset="0"/>
                <a:cs typeface="Posterama" panose="020B0502040204020203" pitchFamily="34" charset="0"/>
              </a:rPr>
              <a:t>It is therefore important to narrow down the broad area into a specific topic that can be studied thoroughly by choosing to deal with one or a few aspects and avoiding others </a:t>
            </a:r>
          </a:p>
          <a:p>
            <a:pPr marL="384048" lvl="0" indent="-384048">
              <a:lnSpc>
                <a:spcPct val="94000"/>
              </a:lnSpc>
              <a:spcAft>
                <a:spcPts val="200"/>
              </a:spcAft>
              <a:buFont typeface="Franklin Gothic Book" panose="020B0503020102020204" pitchFamily="34" charset="0"/>
              <a:buChar char="■"/>
            </a:pPr>
            <a:endParaRPr lang="en-GB" sz="2800" b="0" dirty="0">
              <a:solidFill>
                <a:prstClr val="black"/>
              </a:solidFill>
              <a:latin typeface="Posterama" panose="020B0502040204020203" pitchFamily="34" charset="0"/>
              <a:cs typeface="Posterama" panose="020B0502040204020203" pitchFamily="34" charset="0"/>
            </a:endParaRPr>
          </a:p>
          <a:p>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a:p>
            <a:pPr marL="0" indent="0">
              <a:buNone/>
            </a:pPr>
            <a:endParaRPr lang="en-GB" sz="2800"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409952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9762-D6E5-450D-85BB-19C3CA50929C}"/>
              </a:ext>
            </a:extLst>
          </p:cNvPr>
          <p:cNvSpPr>
            <a:spLocks noGrp="1"/>
          </p:cNvSpPr>
          <p:nvPr>
            <p:ph type="title"/>
          </p:nvPr>
        </p:nvSpPr>
        <p:spPr>
          <a:xfrm>
            <a:off x="0" y="-9526"/>
            <a:ext cx="12191999" cy="1066800"/>
          </a:xfrm>
          <a:solidFill>
            <a:srgbClr val="163788"/>
          </a:solidFill>
        </p:spPr>
        <p:txBody>
          <a:bodyPr>
            <a:normAutofit/>
          </a:bodyPr>
          <a:lstStyle/>
          <a:p>
            <a:r>
              <a:rPr lang="en-GB" b="1" dirty="0">
                <a:solidFill>
                  <a:schemeClr val="bg1"/>
                </a:solidFill>
              </a:rPr>
              <a:t> Refining the</a:t>
            </a:r>
            <a:r>
              <a:rPr lang="en-GB" sz="4400" b="1" dirty="0">
                <a:solidFill>
                  <a:schemeClr val="bg1"/>
                </a:solidFill>
                <a:latin typeface="Sabon Next LT" panose="02000500000000000000" pitchFamily="2" charset="0"/>
                <a:cs typeface="Sabon Next LT" panose="02000500000000000000" pitchFamily="2" charset="0"/>
              </a:rPr>
              <a:t> research problem </a:t>
            </a:r>
          </a:p>
        </p:txBody>
      </p:sp>
      <p:sp>
        <p:nvSpPr>
          <p:cNvPr id="5" name="Content Placeholder 4">
            <a:extLst>
              <a:ext uri="{FF2B5EF4-FFF2-40B4-BE49-F238E27FC236}">
                <a16:creationId xmlns:a16="http://schemas.microsoft.com/office/drawing/2014/main" id="{34360FC8-C293-400E-8CE2-FB119473D25C}"/>
              </a:ext>
            </a:extLst>
          </p:cNvPr>
          <p:cNvSpPr>
            <a:spLocks noGrp="1"/>
          </p:cNvSpPr>
          <p:nvPr>
            <p:ph sz="half" idx="1"/>
          </p:nvPr>
        </p:nvSpPr>
        <p:spPr>
          <a:xfrm>
            <a:off x="428234" y="1057274"/>
            <a:ext cx="11763766" cy="5800725"/>
          </a:xfrm>
          <a:solidFill>
            <a:srgbClr val="FFFFFF"/>
          </a:solidFill>
        </p:spPr>
        <p:txBody>
          <a:bodyPr>
            <a:noAutofit/>
          </a:bodyPr>
          <a:lstStyle/>
          <a:p>
            <a:pPr lvl="0">
              <a:lnSpc>
                <a:spcPct val="94000"/>
              </a:lnSpc>
              <a:spcAft>
                <a:spcPts val="200"/>
              </a:spcAft>
            </a:pPr>
            <a:r>
              <a:rPr lang="en-GB" b="0" dirty="0">
                <a:solidFill>
                  <a:prstClr val="black"/>
                </a:solidFill>
                <a:latin typeface="Posterama" panose="020B0502040204020203" pitchFamily="34" charset="0"/>
                <a:cs typeface="Posterama" panose="020B0502040204020203" pitchFamily="34" charset="0"/>
              </a:rPr>
              <a:t>BROAD TOPIC and SPECIFIC TOPIC</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Crime</a:t>
            </a:r>
            <a:r>
              <a:rPr lang="en-GB" b="0" dirty="0">
                <a:solidFill>
                  <a:prstClr val="black"/>
                </a:solidFill>
                <a:latin typeface="Posterama" panose="020B0502040204020203" pitchFamily="34" charset="0"/>
                <a:cs typeface="Posterama" panose="020B0502040204020203" pitchFamily="34" charset="0"/>
              </a:rPr>
              <a:t>: The influence of poverty on crime rates in Zambia</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Sex work</a:t>
            </a:r>
            <a:r>
              <a:rPr lang="en-GB" b="0" dirty="0">
                <a:solidFill>
                  <a:prstClr val="black"/>
                </a:solidFill>
                <a:latin typeface="Posterama" panose="020B0502040204020203" pitchFamily="34" charset="0"/>
                <a:cs typeface="Posterama" panose="020B0502040204020203" pitchFamily="34" charset="0"/>
              </a:rPr>
              <a:t>: Experiences of commercial sex workers in Lusaka</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Funding</a:t>
            </a:r>
            <a:r>
              <a:rPr lang="en-GB" b="0" dirty="0">
                <a:solidFill>
                  <a:prstClr val="black"/>
                </a:solidFill>
                <a:latin typeface="Posterama" panose="020B0502040204020203" pitchFamily="34" charset="0"/>
                <a:cs typeface="Posterama" panose="020B0502040204020203" pitchFamily="34" charset="0"/>
              </a:rPr>
              <a:t>: The coping mechanisms of University of Zambia students who are not on bursary.</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Deviance</a:t>
            </a:r>
            <a:r>
              <a:rPr lang="en-GB" b="0" dirty="0">
                <a:solidFill>
                  <a:prstClr val="black"/>
                </a:solidFill>
                <a:latin typeface="Posterama" panose="020B0502040204020203" pitchFamily="34" charset="0"/>
                <a:cs typeface="Posterama" panose="020B0502040204020203" pitchFamily="34" charset="0"/>
              </a:rPr>
              <a:t>: Drug and alcohol abuse among young women in Zambia</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Gender</a:t>
            </a:r>
            <a:r>
              <a:rPr lang="en-GB" b="0" dirty="0">
                <a:solidFill>
                  <a:prstClr val="black"/>
                </a:solidFill>
                <a:latin typeface="Posterama" panose="020B0502040204020203" pitchFamily="34" charset="0"/>
                <a:cs typeface="Posterama" panose="020B0502040204020203" pitchFamily="34" charset="0"/>
              </a:rPr>
              <a:t>: Gender equity in sports among students at the University of Zambia </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Socialisation</a:t>
            </a:r>
            <a:r>
              <a:rPr lang="en-GB" b="0" dirty="0">
                <a:solidFill>
                  <a:prstClr val="black"/>
                </a:solidFill>
                <a:latin typeface="Posterama" panose="020B0502040204020203" pitchFamily="34" charset="0"/>
                <a:cs typeface="Posterama" panose="020B0502040204020203" pitchFamily="34" charset="0"/>
              </a:rPr>
              <a:t>: Effects of socialization on sexual relationships among married young couples in Zambia.  </a:t>
            </a:r>
          </a:p>
          <a:p>
            <a:pPr lvl="0">
              <a:lnSpc>
                <a:spcPct val="94000"/>
              </a:lnSpc>
              <a:spcAft>
                <a:spcPts val="200"/>
              </a:spcAft>
            </a:pPr>
            <a:r>
              <a:rPr lang="en-GB" dirty="0">
                <a:solidFill>
                  <a:prstClr val="black"/>
                </a:solidFill>
                <a:latin typeface="Posterama" panose="020B0502040204020203" pitchFamily="34" charset="0"/>
                <a:cs typeface="Posterama" panose="020B0502040204020203" pitchFamily="34" charset="0"/>
              </a:rPr>
              <a:t>Divorce</a:t>
            </a:r>
            <a:r>
              <a:rPr lang="en-GB" b="0" dirty="0">
                <a:solidFill>
                  <a:prstClr val="black"/>
                </a:solidFill>
                <a:latin typeface="Posterama" panose="020B0502040204020203" pitchFamily="34" charset="0"/>
                <a:cs typeface="Posterama" panose="020B0502040204020203" pitchFamily="34" charset="0"/>
              </a:rPr>
              <a:t>: The consequences of divorce for children in Zambia</a:t>
            </a:r>
          </a:p>
          <a:p>
            <a:pPr lvl="0">
              <a:lnSpc>
                <a:spcPct val="94000"/>
              </a:lnSpc>
              <a:spcAft>
                <a:spcPts val="200"/>
              </a:spcAft>
            </a:pPr>
            <a:endParaRPr lang="en-GB" b="0" dirty="0">
              <a:solidFill>
                <a:prstClr val="black"/>
              </a:solidFill>
              <a:latin typeface="Posterama" panose="020B0502040204020203" pitchFamily="34" charset="0"/>
              <a:cs typeface="Posterama" panose="020B0502040204020203" pitchFamily="34" charset="0"/>
            </a:endParaRPr>
          </a:p>
          <a:p>
            <a:endParaRPr lang="en-GB" dirty="0">
              <a:solidFill>
                <a:schemeClr val="tx1"/>
              </a:solidFill>
              <a:latin typeface="Posterama" panose="020B0502040204020203" pitchFamily="34" charset="0"/>
              <a:cs typeface="Posterama" panose="020B0502040204020203" pitchFamily="34" charset="0"/>
            </a:endParaRPr>
          </a:p>
          <a:p>
            <a:pPr marL="0" indent="0">
              <a:buNone/>
            </a:pPr>
            <a:endParaRPr lang="en-GB" dirty="0">
              <a:solidFill>
                <a:schemeClr val="tx1"/>
              </a:solidFill>
              <a:latin typeface="Posterama" panose="020B0502040204020203" pitchFamily="34" charset="0"/>
              <a:cs typeface="Posterama" panose="020B0502040204020203" pitchFamily="34" charset="0"/>
            </a:endParaRPr>
          </a:p>
          <a:p>
            <a:pPr marL="0" indent="0">
              <a:buNone/>
            </a:pPr>
            <a:endParaRPr lang="en-GB" dirty="0">
              <a:solidFill>
                <a:schemeClr val="tx1"/>
              </a:solidFill>
              <a:latin typeface="Posterama" panose="020B0502040204020203" pitchFamily="34" charset="0"/>
              <a:cs typeface="Posterama" panose="020B0502040204020203" pitchFamily="34" charset="0"/>
            </a:endParaRPr>
          </a:p>
        </p:txBody>
      </p:sp>
    </p:spTree>
    <p:extLst>
      <p:ext uri="{BB962C8B-B14F-4D97-AF65-F5344CB8AC3E}">
        <p14:creationId xmlns:p14="http://schemas.microsoft.com/office/powerpoint/2010/main" val="240028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theme/theme1.xml><?xml version="1.0" encoding="utf-8"?>
<a:theme xmlns:a="http://schemas.openxmlformats.org/drawingml/2006/main" name="Storybuilding Neal Creativ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3">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 dockstate="right" visibility="0" width="525" row="7">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07A461C-359E-41BA-9F99-06B50602525F}">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AA32F57-FA54-4C49-8DD3-415AE2A1E30F}">
  <we:reference id="wa104381411" version="1.0.0.0" store="en-US" storeType="OMEX"/>
  <we:alternateReferences>
    <we:reference id="WA104381411"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80D19CB5BF3A469DD708FFC7108CAE" ma:contentTypeVersion="10" ma:contentTypeDescription="Create a new document." ma:contentTypeScope="" ma:versionID="a8b410e4162878cccfa7e63925bd46bf">
  <xsd:schema xmlns:xsd="http://www.w3.org/2001/XMLSchema" xmlns:xs="http://www.w3.org/2001/XMLSchema" xmlns:p="http://schemas.microsoft.com/office/2006/metadata/properties" xmlns:ns2="585216df-d147-48e2-80cf-f8c913eb87ca" targetNamespace="http://schemas.microsoft.com/office/2006/metadata/properties" ma:root="true" ma:fieldsID="65652c7d659aa7342745d84b38959486" ns2:_="">
    <xsd:import namespace="585216df-d147-48e2-80cf-f8c913eb87c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216df-d147-48e2-80cf-f8c913eb87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D5054F-E035-4EC9-B10E-F200FA160C5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EAEAE94-E049-4C9D-B8CC-A36FDC56F6AF}">
  <ds:schemaRefs>
    <ds:schemaRef ds:uri="http://schemas.microsoft.com/sharepoint/v3/contenttype/forms"/>
  </ds:schemaRefs>
</ds:datastoreItem>
</file>

<file path=customXml/itemProps3.xml><?xml version="1.0" encoding="utf-8"?>
<ds:datastoreItem xmlns:ds="http://schemas.openxmlformats.org/officeDocument/2006/customXml" ds:itemID="{79FDA521-B621-4C12-B8C3-D9E0675E8A8E}">
  <ds:schemaRefs>
    <ds:schemaRef ds:uri="585216df-d147-48e2-80cf-f8c913eb87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12193</TotalTime>
  <Words>1738</Words>
  <Application>Microsoft Macintosh PowerPoint</Application>
  <PresentationFormat>Widescreen</PresentationFormat>
  <Paragraphs>202</Paragraphs>
  <Slides>25</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Calibri</vt:lpstr>
      <vt:lpstr>Wingdings</vt:lpstr>
      <vt:lpstr>Oswald</vt:lpstr>
      <vt:lpstr>Sabon Next LT</vt:lpstr>
      <vt:lpstr>Arial</vt:lpstr>
      <vt:lpstr>Roboto Slab</vt:lpstr>
      <vt:lpstr>Segoe UI</vt:lpstr>
      <vt:lpstr>Segoe UI Black</vt:lpstr>
      <vt:lpstr>Segoe UI Semibold</vt:lpstr>
      <vt:lpstr>Roboto</vt:lpstr>
      <vt:lpstr>Segoe UI Semilight</vt:lpstr>
      <vt:lpstr>Franklin Gothic Book</vt:lpstr>
      <vt:lpstr>Posterama</vt:lpstr>
      <vt:lpstr>Arial Black</vt:lpstr>
      <vt:lpstr>Storybuilding Neal Creative</vt:lpstr>
      <vt:lpstr>Crop</vt:lpstr>
      <vt:lpstr> The Research Process  </vt:lpstr>
      <vt:lpstr>PowerPoint Presentation</vt:lpstr>
      <vt:lpstr>  The research problem/topic </vt:lpstr>
      <vt:lpstr>  The problem identification </vt:lpstr>
      <vt:lpstr>  The problem identification </vt:lpstr>
      <vt:lpstr> Characteristics of a good research problem </vt:lpstr>
      <vt:lpstr> Sources of the research problem </vt:lpstr>
      <vt:lpstr> Refining the research problem </vt:lpstr>
      <vt:lpstr> Refining the research problem </vt:lpstr>
      <vt:lpstr>Statement of the problem </vt:lpstr>
      <vt:lpstr>Statement of the problem </vt:lpstr>
      <vt:lpstr>Research questions </vt:lpstr>
      <vt:lpstr>Research questions </vt:lpstr>
      <vt:lpstr>What questions </vt:lpstr>
      <vt:lpstr>Why questions </vt:lpstr>
      <vt:lpstr>How questions </vt:lpstr>
      <vt:lpstr>Example: Students’ attitudes towards voluntary counselling and testing (VCT)</vt:lpstr>
      <vt:lpstr>Night Life: Experiences of commercial sex work among women in Lusaka</vt:lpstr>
      <vt:lpstr>Research objectives</vt:lpstr>
      <vt:lpstr>Research objectives</vt:lpstr>
      <vt:lpstr>Verbs for research objectives</vt:lpstr>
      <vt:lpstr>Verbs for research objectives</vt:lpstr>
      <vt:lpstr>Example: Students’ attitudes towards voluntary counselling and testing (VCT)</vt:lpstr>
      <vt:lpstr>Night Life: Experiences of commercial sex work among women in Lusaka</vt:lpstr>
      <vt:lpstr> The end: Thank you. Questions? </vt:lpstr>
    </vt:vector>
  </TitlesOfParts>
  <Company>University Of Glasgow</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Mark Wong</dc:creator>
  <cp:keywords/>
  <dc:description/>
  <cp:lastModifiedBy>Simona Simona</cp:lastModifiedBy>
  <cp:revision>386</cp:revision>
  <cp:lastPrinted>2018-09-05T15:19:43Z</cp:lastPrinted>
  <dcterms:created xsi:type="dcterms:W3CDTF">2017-11-14T12:22:58Z</dcterms:created>
  <dcterms:modified xsi:type="dcterms:W3CDTF">2021-08-29T23:51:32Z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0x010100C880D19CB5BF3A469DD708FFC7108CAE</vt:lpwstr>
  </property>
</Properties>
</file>